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IBM Plex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IBMPlexSans-bold.fntdata"/><Relationship Id="rId14" Type="http://schemas.openxmlformats.org/officeDocument/2006/relationships/slide" Target="slides/slide8.xml"/><Relationship Id="rId36" Type="http://schemas.openxmlformats.org/officeDocument/2006/relationships/font" Target="fonts/IBMPlexSans-regular.fntdata"/><Relationship Id="rId17" Type="http://schemas.openxmlformats.org/officeDocument/2006/relationships/slide" Target="slides/slide11.xml"/><Relationship Id="rId39" Type="http://schemas.openxmlformats.org/officeDocument/2006/relationships/font" Target="fonts/IBMPlex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IBMPlex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ellowfin.co.jp/blog/21-blog2-summary-of-bi-tools" TargetMode="External"/><Relationship Id="rId3" Type="http://schemas.openxmlformats.org/officeDocument/2006/relationships/hyperlink" Target="https://yellowfin.co.jp/blog/7-jpblog2-the-benefits-and-methods-and-challenges-of-data-visualization-with-excel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86f30ce64_0_2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2486f30ce64_0_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86f30ce64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86f30ce64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86f30ce64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86f30ce64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86f30ce64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86f30ce64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次は先ほどのデータに前月比を入れたデータをみてみましょう。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86f30ce64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486f30ce64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86f30ce64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86f30ce64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86f30ce64_0_4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" u="sng">
                <a:solidFill>
                  <a:schemeClr val="hlink"/>
                </a:solidFill>
                <a:hlinkClick r:id="rId2"/>
              </a:rPr>
              <a:t>https://yellowfin.co.jp/blog/21-blog2-summary-of-bi-tools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https://yellowfin.co.jp/blog/7-jpblog2-the-benefits-and-methods-and-challenges-of-data-visualization-with-excel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2486f30ce64_0_4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86f30ce6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486f30ce6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bfef3fb0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bfef3fb0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bfef3fb09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24bfef3fb09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bfef3fb0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bfef3fb0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86f30ce64_0_3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2486f30ce64_0_3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4bfef3fb0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4bfef3fb0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86f30ce64_0_4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2486f30ce64_0_4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86f30ce64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2486f30ce64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bfef3fb09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24bfef3fb09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86f30ce64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486f30ce64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86f30ce64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86f30ce6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bfef3fb09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bfef3fb09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https://hrdlab.jp/20200603_kpi007/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bfef3fb09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bfef3fb09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https://hrdlab.jp/20200603_kpi007/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4bfef3fb09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4bfef3fb09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https://hrdlab.jp/20200603_kpi007/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bfef3fb09_0_4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24bfef3fb09_0_4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86f30ce64_0_4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2486f30ce64_0_4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86f30ce64_0_4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2486f30ce64_0_4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bfef3fb09_0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24bfef3fb09_0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24bfef3fb09_0_2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bfef3fb09_0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24bfef3fb09_0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86f30ce64_0_4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2486f30ce64_0_4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86f30ce64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86f30ce64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86f30ce64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86f30ce64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>
  <p:cSld name="Cover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815666"/>
            <a:ext cx="62334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82980" y="3263035"/>
            <a:ext cx="1253379" cy="112427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07003" y="4953267"/>
            <a:ext cx="6060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521493" y="2842022"/>
            <a:ext cx="4806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051684" y="4999500"/>
            <a:ext cx="10923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6188" y="106333"/>
            <a:ext cx="295993" cy="26550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251520" y="161713"/>
            <a:ext cx="7213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4DFF"/>
              </a:buClr>
              <a:buSzPts val="2100"/>
              <a:buFont typeface="Arial"/>
              <a:buNone/>
              <a:defRPr b="1" i="0" sz="2100">
                <a:solidFill>
                  <a:srgbClr val="2F4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251222" y="573881"/>
            <a:ext cx="8641500" cy="43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>
  <p:cSld name="Cover Slid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228600" y="1815666"/>
            <a:ext cx="62334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sz="24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82980" y="3263035"/>
            <a:ext cx="1253379" cy="11242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507003" y="4953267"/>
            <a:ext cx="6060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521493" y="2842022"/>
            <a:ext cx="4806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051684" y="4999500"/>
            <a:ext cx="10923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6188" y="106333"/>
            <a:ext cx="295993" cy="26550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>
            <p:ph type="title"/>
          </p:nvPr>
        </p:nvSpPr>
        <p:spPr>
          <a:xfrm>
            <a:off x="251520" y="161713"/>
            <a:ext cx="7213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4DFF"/>
              </a:buClr>
              <a:buSzPts val="2100"/>
              <a:buFont typeface="Arial"/>
              <a:buNone/>
              <a:defRPr b="1" i="0" sz="2100">
                <a:solidFill>
                  <a:srgbClr val="2F4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251222" y="573881"/>
            <a:ext cx="8641500" cy="43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コンテンツ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bm sign-off">
  <p:cSld name="ibm sign-off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507003" y="4953267"/>
            <a:ext cx="6060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-title">
  <p:cSld name="content-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051684" y="4999500"/>
            <a:ext cx="10923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6188" y="106333"/>
            <a:ext cx="295993" cy="26550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 txBox="1"/>
          <p:nvPr>
            <p:ph type="title"/>
          </p:nvPr>
        </p:nvSpPr>
        <p:spPr>
          <a:xfrm>
            <a:off x="251520" y="161713"/>
            <a:ext cx="7213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4DFF"/>
              </a:buClr>
              <a:buSzPts val="2100"/>
              <a:buFont typeface="Arial"/>
              <a:buNone/>
              <a:defRPr b="1" i="0" sz="2100">
                <a:solidFill>
                  <a:srgbClr val="2F4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1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" name="Google Shape;91;p2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2" name="Google Shape;92;p21"/>
          <p:cNvGrpSpPr/>
          <p:nvPr/>
        </p:nvGrpSpPr>
        <p:grpSpPr>
          <a:xfrm>
            <a:off x="1004144" y="1022024"/>
            <a:ext cx="7136668" cy="152400"/>
            <a:chOff x="1346429" y="1011300"/>
            <a:chExt cx="6452100" cy="152400"/>
          </a:xfrm>
        </p:grpSpPr>
        <p:cxnSp>
          <p:nvCxnSpPr>
            <p:cNvPr id="93" name="Google Shape;93;p21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21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5" name="Google Shape;95;p21"/>
          <p:cNvGrpSpPr/>
          <p:nvPr/>
        </p:nvGrpSpPr>
        <p:grpSpPr>
          <a:xfrm>
            <a:off x="1004151" y="3969098"/>
            <a:ext cx="7136668" cy="152400"/>
            <a:chOff x="1346435" y="3969088"/>
            <a:chExt cx="6452100" cy="152400"/>
          </a:xfrm>
        </p:grpSpPr>
        <p:cxnSp>
          <p:nvCxnSpPr>
            <p:cNvPr id="96" name="Google Shape;96;p21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21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8" name="Google Shape;98;p21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99" name="Google Shape;99;p21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Char char="»"/>
              <a:defRPr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0" Type="http://schemas.openxmlformats.org/officeDocument/2006/relationships/theme" Target="../theme/theme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228600" y="581897"/>
            <a:ext cx="4114800" cy="4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4800600" y="573528"/>
            <a:ext cx="4114800" cy="4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" name="Google Shape;63;p15"/>
          <p:cNvSpPr txBox="1"/>
          <p:nvPr/>
        </p:nvSpPr>
        <p:spPr>
          <a:xfrm>
            <a:off x="22786" y="4911790"/>
            <a:ext cx="15183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27000" lIns="68575" spcFirstLastPara="1" rIns="68575" wrap="square" tIns="27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ja" sz="1100" u="none" cap="none" strike="noStrike">
                <a:solidFill>
                  <a:schemeClr val="dk1"/>
                </a:solidFill>
                <a:latin typeface="MS PGothic"/>
                <a:ea typeface="MS PGothic"/>
                <a:cs typeface="MS PGothic"/>
                <a:sym typeface="MS PGothic"/>
              </a:rPr>
              <a:t>©️</a:t>
            </a:r>
            <a:r>
              <a:rPr b="0" i="0" lang="ja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2023 慶應義塾大学AIC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507003" y="4953267"/>
            <a:ext cx="6060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cxnSp>
        <p:nvCxnSpPr>
          <p:cNvPr id="65" name="Google Shape;65;p15"/>
          <p:cNvCxnSpPr/>
          <p:nvPr/>
        </p:nvCxnSpPr>
        <p:spPr>
          <a:xfrm>
            <a:off x="228600" y="522372"/>
            <a:ext cx="8686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テキスト&#10;&#10;自動的に生成された説明" id="66" name="Google Shape;66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434318" y="84901"/>
            <a:ext cx="1520601" cy="41189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972">
          <p15:clr>
            <a:srgbClr val="F26B43"/>
          </p15:clr>
        </p15:guide>
        <p15:guide id="2" orient="horz" pos="1214">
          <p15:clr>
            <a:srgbClr val="F26B43"/>
          </p15:clr>
        </p15:guide>
        <p15:guide id="3" orient="horz" pos="912">
          <p15:clr>
            <a:srgbClr val="F26B43"/>
          </p15:clr>
        </p15:guide>
        <p15:guide id="4" orient="horz" pos="610">
          <p15:clr>
            <a:srgbClr val="F26B43"/>
          </p15:clr>
        </p15:guide>
        <p15:guide id="5" orient="horz" pos="1517">
          <p15:clr>
            <a:srgbClr val="F26B43"/>
          </p15:clr>
        </p15:guide>
        <p15:guide id="6" orient="horz" pos="1819">
          <p15:clr>
            <a:srgbClr val="F26B43"/>
          </p15:clr>
        </p15:guide>
        <p15:guide id="7" orient="horz" pos="2122">
          <p15:clr>
            <a:srgbClr val="F26B43"/>
          </p15:clr>
        </p15:guide>
        <p15:guide id="8" pos="2160">
          <p15:clr>
            <a:srgbClr val="F26B43"/>
          </p15:clr>
        </p15:guide>
        <p15:guide id="9" pos="2052">
          <p15:clr>
            <a:srgbClr val="F26B43"/>
          </p15:clr>
        </p15:guide>
        <p15:guide id="10" pos="1188">
          <p15:clr>
            <a:srgbClr val="F26B43"/>
          </p15:clr>
        </p15:guide>
        <p15:guide id="11" pos="1080">
          <p15:clr>
            <a:srgbClr val="F26B43"/>
          </p15:clr>
        </p15:guide>
        <p15:guide id="12" pos="2268">
          <p15:clr>
            <a:srgbClr val="F26B43"/>
          </p15:clr>
        </p15:guide>
        <p15:guide id="13" pos="3240">
          <p15:clr>
            <a:srgbClr val="F26B43"/>
          </p15:clr>
        </p15:guide>
        <p15:guide id="14" pos="108">
          <p15:clr>
            <a:srgbClr val="F26B43"/>
          </p15:clr>
        </p15:guide>
        <p15:guide id="15" pos="4212">
          <p15:clr>
            <a:srgbClr val="F26B43"/>
          </p15:clr>
        </p15:guide>
        <p15:guide id="16" orient="horz" pos="107">
          <p15:clr>
            <a:srgbClr val="F26B43"/>
          </p15:clr>
        </p15:guide>
        <p15:guide id="17" pos="3132">
          <p15:clr>
            <a:srgbClr val="F26B43"/>
          </p15:clr>
        </p15:guide>
        <p15:guide id="18" pos="3348">
          <p15:clr>
            <a:srgbClr val="F26B43"/>
          </p15:clr>
        </p15:guide>
        <p15:guide id="19" orient="horz" pos="2323">
          <p15:clr>
            <a:srgbClr val="F26B43"/>
          </p15:clr>
        </p15:guide>
        <p15:guide id="20" orient="horz" pos="315">
          <p15:clr>
            <a:srgbClr val="F26B43"/>
          </p15:clr>
        </p15:guide>
        <p15:guide id="21" orient="horz" pos="5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5.jpg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title"/>
          </p:nvPr>
        </p:nvSpPr>
        <p:spPr>
          <a:xfrm>
            <a:off x="228600" y="1815666"/>
            <a:ext cx="62334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ja" sz="2100"/>
              <a:t>   第 5 回</a:t>
            </a:r>
            <a:br>
              <a:rPr lang="ja" sz="1800"/>
            </a:br>
            <a:r>
              <a:rPr lang="ja"/>
              <a:t>【SQLを用いたデータ活用</a:t>
            </a:r>
            <a:r>
              <a:rPr lang="ja"/>
              <a:t> 入門】</a:t>
            </a:r>
            <a:endParaRPr/>
          </a:p>
        </p:txBody>
      </p:sp>
      <p:sp>
        <p:nvSpPr>
          <p:cNvPr id="115" name="Google Shape;115;p24"/>
          <p:cNvSpPr txBox="1"/>
          <p:nvPr>
            <p:ph idx="12" type="sldNum"/>
          </p:nvPr>
        </p:nvSpPr>
        <p:spPr>
          <a:xfrm>
            <a:off x="8507003" y="4953267"/>
            <a:ext cx="6060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521493" y="2842022"/>
            <a:ext cx="4806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ja"/>
              <a:t>担当: 勝又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251520" y="161713"/>
            <a:ext cx="7213200" cy="35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例えば...</a:t>
            </a:r>
            <a:endParaRPr/>
          </a:p>
        </p:txBody>
      </p:sp>
      <p:sp>
        <p:nvSpPr>
          <p:cNvPr id="183" name="Google Shape;183;p33"/>
          <p:cNvSpPr txBox="1"/>
          <p:nvPr>
            <p:ph idx="1" type="body"/>
          </p:nvPr>
        </p:nvSpPr>
        <p:spPr>
          <a:xfrm>
            <a:off x="251222" y="573881"/>
            <a:ext cx="8641500" cy="437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ja" sz="1800"/>
              <a:t>ある会社における商品の売り上げを可視化したい！</a:t>
            </a:r>
            <a:endParaRPr sz="1800"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75" y="1447800"/>
            <a:ext cx="7968399" cy="24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251520" y="161713"/>
            <a:ext cx="7213200" cy="35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より見やすくなる！</a:t>
            </a:r>
            <a:endParaRPr/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251" y="691146"/>
            <a:ext cx="5384175" cy="4139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251520" y="161713"/>
            <a:ext cx="7213200" cy="35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月別の比率も、、?</a:t>
            </a:r>
            <a:endParaRPr/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25" y="1166000"/>
            <a:ext cx="7992152" cy="28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251520" y="161713"/>
            <a:ext cx="7213200" cy="35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可視化の方法を変えると伝わることが変わる！</a:t>
            </a:r>
            <a:endParaRPr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086912"/>
            <a:ext cx="5042765" cy="36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251520" y="161713"/>
            <a:ext cx="7213200" cy="35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そもそもなんでデータを可視化するのか？</a:t>
            </a:r>
            <a:endParaRPr/>
          </a:p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251222" y="573881"/>
            <a:ext cx="8641500" cy="4374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0"/>
              </a:buClr>
              <a:buSzPts val="2500"/>
              <a:buAutoNum type="arabicPeriod"/>
            </a:pPr>
            <a:r>
              <a:rPr lang="ja" sz="2500">
                <a:solidFill>
                  <a:srgbClr val="333740"/>
                </a:solidFill>
              </a:rPr>
              <a:t>現状と課題の把握</a:t>
            </a:r>
            <a:br>
              <a:rPr lang="ja" sz="2500">
                <a:solidFill>
                  <a:srgbClr val="333740"/>
                </a:solidFill>
              </a:rPr>
            </a:br>
            <a:r>
              <a:rPr lang="ja" sz="2500">
                <a:solidFill>
                  <a:srgbClr val="333740"/>
                </a:solidFill>
              </a:rPr>
              <a:t>→課題解決や意思決定がしやすい</a:t>
            </a:r>
            <a:br>
              <a:rPr lang="ja" sz="2500">
                <a:solidFill>
                  <a:srgbClr val="333740"/>
                </a:solidFill>
              </a:rPr>
            </a:br>
            <a:endParaRPr sz="2500">
              <a:solidFill>
                <a:srgbClr val="333740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0"/>
              </a:buClr>
              <a:buSzPts val="2500"/>
              <a:buAutoNum type="arabicPeriod"/>
            </a:pPr>
            <a:r>
              <a:rPr lang="ja" sz="2500">
                <a:solidFill>
                  <a:srgbClr val="333740"/>
                </a:solidFill>
              </a:rPr>
              <a:t>データ(課題)の共有による作業の効率化</a:t>
            </a:r>
            <a:br>
              <a:rPr lang="ja" sz="2500">
                <a:solidFill>
                  <a:srgbClr val="333740"/>
                </a:solidFill>
              </a:rPr>
            </a:br>
            <a:r>
              <a:rPr lang="ja" sz="2500">
                <a:solidFill>
                  <a:srgbClr val="333740"/>
                </a:solidFill>
              </a:rPr>
              <a:t>→前提条件を揃えやすい！</a:t>
            </a:r>
            <a:br>
              <a:rPr lang="ja" sz="2500">
                <a:solidFill>
                  <a:srgbClr val="333740"/>
                </a:solidFill>
              </a:rPr>
            </a:br>
            <a:endParaRPr sz="2500">
              <a:solidFill>
                <a:srgbClr val="333740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0"/>
              </a:buClr>
              <a:buSzPts val="2500"/>
              <a:buAutoNum type="arabicPeriod"/>
            </a:pPr>
            <a:r>
              <a:rPr lang="ja" sz="2500">
                <a:solidFill>
                  <a:srgbClr val="333740"/>
                </a:solidFill>
              </a:rPr>
              <a:t>蓄積データを活用した予測・分析で先手を打てる</a:t>
            </a:r>
            <a:br>
              <a:rPr lang="ja" sz="2500">
                <a:solidFill>
                  <a:srgbClr val="333740"/>
                </a:solidFill>
              </a:rPr>
            </a:br>
            <a:r>
              <a:rPr lang="ja" sz="2500">
                <a:solidFill>
                  <a:srgbClr val="333740"/>
                </a:solidFill>
              </a:rPr>
              <a:t>→今後どうなっていくかを統計的に予測</a:t>
            </a:r>
            <a:endParaRPr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228600" y="1815675"/>
            <a:ext cx="64578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429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ja" sz="3000">
                <a:solidFill>
                  <a:srgbClr val="595959"/>
                </a:solidFill>
              </a:rPr>
              <a:t>データ</a:t>
            </a:r>
            <a:r>
              <a:rPr lang="ja" sz="3000">
                <a:solidFill>
                  <a:srgbClr val="595959"/>
                </a:solidFill>
              </a:rPr>
              <a:t>可視化の手法について</a:t>
            </a:r>
            <a:endParaRPr sz="3000"/>
          </a:p>
        </p:txBody>
      </p:sp>
      <p:sp>
        <p:nvSpPr>
          <p:cNvPr id="214" name="Google Shape;214;p38"/>
          <p:cNvSpPr txBox="1"/>
          <p:nvPr>
            <p:ph idx="12" type="sldNum"/>
          </p:nvPr>
        </p:nvSpPr>
        <p:spPr>
          <a:xfrm>
            <a:off x="8507003" y="4953267"/>
            <a:ext cx="6060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251520" y="161713"/>
            <a:ext cx="7213200" cy="35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身近なツール：Excel</a:t>
            </a:r>
            <a:endParaRPr/>
          </a:p>
        </p:txBody>
      </p:sp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350" y="1657612"/>
            <a:ext cx="4426999" cy="24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75" y="2327254"/>
            <a:ext cx="4247126" cy="255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350" y="803725"/>
            <a:ext cx="1338600" cy="124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9"/>
          <p:cNvSpPr txBox="1"/>
          <p:nvPr/>
        </p:nvSpPr>
        <p:spPr>
          <a:xfrm>
            <a:off x="2200650" y="1131688"/>
            <a:ext cx="245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600"/>
              <a:t>Microsoft Excel</a:t>
            </a:r>
            <a:endParaRPr sz="2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title"/>
          </p:nvPr>
        </p:nvSpPr>
        <p:spPr>
          <a:xfrm>
            <a:off x="251520" y="161713"/>
            <a:ext cx="7213200" cy="35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身近なツール：Excel</a:t>
            </a:r>
            <a:endParaRPr/>
          </a:p>
        </p:txBody>
      </p:sp>
      <p:sp>
        <p:nvSpPr>
          <p:cNvPr id="229" name="Google Shape;229;p40"/>
          <p:cNvSpPr txBox="1"/>
          <p:nvPr/>
        </p:nvSpPr>
        <p:spPr>
          <a:xfrm>
            <a:off x="459750" y="804575"/>
            <a:ext cx="8261100" cy="41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ja" sz="2400"/>
              <a:t>メリット</a:t>
            </a:r>
            <a:endParaRPr sz="24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0"/>
              </a:buClr>
              <a:buSzPts val="2000"/>
              <a:buChar char="○"/>
            </a:pPr>
            <a:r>
              <a:rPr lang="ja" sz="2000">
                <a:solidFill>
                  <a:srgbClr val="333740"/>
                </a:solidFill>
              </a:rPr>
              <a:t>身近なソフトウェアである</a:t>
            </a:r>
            <a:endParaRPr sz="2000">
              <a:solidFill>
                <a:srgbClr val="333740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0"/>
              </a:buClr>
              <a:buSzPts val="2000"/>
              <a:buChar char="○"/>
            </a:pPr>
            <a:r>
              <a:rPr lang="ja" sz="2000">
                <a:solidFill>
                  <a:srgbClr val="333740"/>
                </a:solidFill>
              </a:rPr>
              <a:t>簡単に使える</a:t>
            </a:r>
            <a:endParaRPr sz="2000">
              <a:solidFill>
                <a:srgbClr val="333740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0"/>
              </a:buClr>
              <a:buSzPts val="2000"/>
              <a:buChar char="○"/>
            </a:pPr>
            <a:r>
              <a:rPr lang="ja" sz="2000">
                <a:solidFill>
                  <a:srgbClr val="333740"/>
                </a:solidFill>
              </a:rPr>
              <a:t>経験者は多い</a:t>
            </a:r>
            <a:endParaRPr sz="2000">
              <a:solidFill>
                <a:srgbClr val="33374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0"/>
              </a:buClr>
              <a:buSzPts val="2400"/>
              <a:buChar char="●"/>
            </a:pPr>
            <a:r>
              <a:rPr lang="ja" sz="2400">
                <a:solidFill>
                  <a:srgbClr val="333740"/>
                </a:solidFill>
              </a:rPr>
              <a:t>デメリット</a:t>
            </a:r>
            <a:endParaRPr sz="2400">
              <a:solidFill>
                <a:srgbClr val="333740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0"/>
              </a:buClr>
              <a:buSzPts val="2000"/>
              <a:buChar char="○"/>
            </a:pPr>
            <a:r>
              <a:rPr lang="ja" sz="2000">
                <a:solidFill>
                  <a:srgbClr val="333740"/>
                </a:solidFill>
              </a:rPr>
              <a:t>機能への理解が必要</a:t>
            </a:r>
            <a:endParaRPr sz="2000">
              <a:solidFill>
                <a:srgbClr val="333740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0"/>
              </a:buClr>
              <a:buSzPts val="2000"/>
              <a:buChar char="○"/>
            </a:pPr>
            <a:r>
              <a:rPr lang="ja" sz="2000">
                <a:solidFill>
                  <a:srgbClr val="333740"/>
                </a:solidFill>
              </a:rPr>
              <a:t>綺麗な可視化にはセンスが必要</a:t>
            </a:r>
            <a:endParaRPr sz="2000">
              <a:solidFill>
                <a:srgbClr val="333740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0"/>
              </a:buClr>
              <a:buSzPts val="2000"/>
              <a:buChar char="○"/>
            </a:pPr>
            <a:r>
              <a:rPr lang="ja" sz="2000">
                <a:solidFill>
                  <a:srgbClr val="333740"/>
                </a:solidFill>
              </a:rPr>
              <a:t>連携が煩雑になりがち</a:t>
            </a:r>
            <a:endParaRPr sz="2000">
              <a:solidFill>
                <a:srgbClr val="333740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0"/>
              </a:buClr>
              <a:buSzPts val="2000"/>
              <a:buChar char="○"/>
            </a:pPr>
            <a:r>
              <a:rPr lang="ja" sz="2000">
                <a:solidFill>
                  <a:srgbClr val="333740"/>
                </a:solidFill>
              </a:rPr>
              <a:t>共有が難しい</a:t>
            </a:r>
            <a:endParaRPr sz="2000">
              <a:solidFill>
                <a:srgbClr val="333740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0"/>
              </a:buClr>
              <a:buSzPts val="2000"/>
              <a:buChar char="○"/>
            </a:pPr>
            <a:r>
              <a:rPr lang="ja" sz="2000">
                <a:solidFill>
                  <a:srgbClr val="333740"/>
                </a:solidFill>
              </a:rPr>
              <a:t>大容量データ/更新されるデータには向いていない</a:t>
            </a:r>
            <a:endParaRPr sz="2000">
              <a:solidFill>
                <a:srgbClr val="3337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74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idx="12" type="sldNum"/>
          </p:nvPr>
        </p:nvSpPr>
        <p:spPr>
          <a:xfrm>
            <a:off x="6038763" y="3749625"/>
            <a:ext cx="8193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35" name="Google Shape;235;p41"/>
          <p:cNvSpPr txBox="1"/>
          <p:nvPr>
            <p:ph type="title"/>
          </p:nvPr>
        </p:nvSpPr>
        <p:spPr>
          <a:xfrm>
            <a:off x="171450" y="108875"/>
            <a:ext cx="76848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ビジネスで使われているツール：BIツールとは、、？</a:t>
            </a:r>
            <a:endParaRPr/>
          </a:p>
        </p:txBody>
      </p:sp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188392" y="689036"/>
            <a:ext cx="64812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ja" sz="2000"/>
              <a:t>　</a:t>
            </a:r>
            <a:r>
              <a:rPr lang="ja" sz="2000"/>
              <a:t>BI（ビジネスインテリジェンス）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-165100" lvl="0" marL="3429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6" y="1100647"/>
            <a:ext cx="5204682" cy="306208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5765006" y="4763288"/>
            <a:ext cx="29076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ja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【出典】https://www.looker.com/intl/ja/product/visualizations/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396425" y="2802238"/>
            <a:ext cx="81366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595959"/>
                </a:solidFill>
              </a:rPr>
              <a:t>ビジネス上の意思決定に役立つ情報を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595959"/>
                </a:solidFill>
              </a:rPr>
              <a:t>収集、分析、可視化するために使用されるソフトウェア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/>
          <p:nvPr/>
        </p:nvSpPr>
        <p:spPr>
          <a:xfrm>
            <a:off x="346788" y="500075"/>
            <a:ext cx="82611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ja" sz="2200"/>
              <a:t>BIツールを使う理由</a:t>
            </a:r>
            <a:endParaRPr sz="22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0"/>
              </a:buClr>
              <a:buSzPts val="1800"/>
              <a:buChar char="○"/>
            </a:pPr>
            <a:r>
              <a:rPr lang="ja" sz="1800">
                <a:solidFill>
                  <a:srgbClr val="333740"/>
                </a:solidFill>
              </a:rPr>
              <a:t>可視化に特化していて直感的に使えるものが多い</a:t>
            </a:r>
            <a:endParaRPr sz="1800">
              <a:solidFill>
                <a:srgbClr val="33374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0"/>
              </a:buClr>
              <a:buSzPts val="1800"/>
              <a:buChar char="○"/>
            </a:pPr>
            <a:r>
              <a:rPr lang="ja" sz="1800">
                <a:solidFill>
                  <a:srgbClr val="333740"/>
                </a:solidFill>
              </a:rPr>
              <a:t>社内での共有が容易</a:t>
            </a:r>
            <a:endParaRPr sz="1800">
              <a:solidFill>
                <a:srgbClr val="33374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0"/>
              </a:buClr>
              <a:buSzPts val="1800"/>
              <a:buChar char="○"/>
            </a:pPr>
            <a:r>
              <a:rPr lang="ja" sz="1800">
                <a:solidFill>
                  <a:srgbClr val="333740"/>
                </a:solidFill>
              </a:rPr>
              <a:t>大容量データも簡単に使用可能</a:t>
            </a:r>
            <a:endParaRPr sz="1800">
              <a:solidFill>
                <a:srgbClr val="33374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740"/>
              </a:buClr>
              <a:buSzPts val="1800"/>
              <a:buChar char="○"/>
            </a:pPr>
            <a:r>
              <a:rPr lang="ja" sz="1800">
                <a:solidFill>
                  <a:srgbClr val="333740"/>
                </a:solidFill>
              </a:rPr>
              <a:t>定期更新等、DWHに接続して利用</a:t>
            </a:r>
            <a:endParaRPr sz="1800">
              <a:solidFill>
                <a:srgbClr val="33374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74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740"/>
              </a:solidFill>
            </a:endParaRPr>
          </a:p>
        </p:txBody>
      </p:sp>
      <p:sp>
        <p:nvSpPr>
          <p:cNvPr id="245" name="Google Shape;245;p42"/>
          <p:cNvSpPr txBox="1"/>
          <p:nvPr>
            <p:ph type="title"/>
          </p:nvPr>
        </p:nvSpPr>
        <p:spPr>
          <a:xfrm>
            <a:off x="171450" y="108875"/>
            <a:ext cx="76848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ビジネスで使われているツール：BIツールとは、、？</a:t>
            </a:r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62" y="2306625"/>
            <a:ext cx="4647776" cy="26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4972050" y="4815875"/>
            <a:ext cx="531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/>
              <a:t>【出典】</a:t>
            </a:r>
            <a:r>
              <a:rPr lang="ja" sz="1100"/>
              <a:t>https://yellowfin.co.jp/blog/21-blog2-summary-of-bi-tools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6038763" y="3749625"/>
            <a:ext cx="8193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22" name="Google Shape;122;p25"/>
          <p:cNvSpPr txBox="1"/>
          <p:nvPr>
            <p:ph type="title"/>
          </p:nvPr>
        </p:nvSpPr>
        <p:spPr>
          <a:xfrm>
            <a:off x="188640" y="121285"/>
            <a:ext cx="54099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4DFF"/>
              </a:buClr>
              <a:buSzPts val="2100"/>
              <a:buFont typeface="Arial"/>
              <a:buNone/>
            </a:pPr>
            <a:r>
              <a:rPr lang="ja"/>
              <a:t>第5回講義</a:t>
            </a:r>
            <a:r>
              <a:rPr lang="ja"/>
              <a:t>について</a:t>
            </a:r>
            <a:endParaRPr/>
          </a:p>
        </p:txBody>
      </p:sp>
      <p:sp>
        <p:nvSpPr>
          <p:cNvPr id="123" name="Google Shape;123;p25"/>
          <p:cNvSpPr txBox="1"/>
          <p:nvPr>
            <p:ph idx="1" type="body"/>
          </p:nvPr>
        </p:nvSpPr>
        <p:spPr>
          <a:xfrm>
            <a:off x="188417" y="430411"/>
            <a:ext cx="64812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ja" sz="1800">
                <a:solidFill>
                  <a:srgbClr val="595959"/>
                </a:solidFill>
              </a:rPr>
              <a:t>【目的】</a:t>
            </a:r>
            <a:endParaRPr b="1" sz="1800">
              <a:solidFill>
                <a:srgbClr val="595959"/>
              </a:solidFill>
            </a:endParaRPr>
          </a:p>
          <a:p>
            <a:pPr indent="-2540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ja">
                <a:solidFill>
                  <a:srgbClr val="595959"/>
                </a:solidFill>
              </a:rPr>
              <a:t>ビジネスにおけるデータ利用について知る</a:t>
            </a:r>
            <a:endParaRPr>
              <a:solidFill>
                <a:srgbClr val="595959"/>
              </a:solidFill>
            </a:endParaRPr>
          </a:p>
          <a:p>
            <a:pPr indent="-254000" lvl="2" marL="1028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ja">
                <a:solidFill>
                  <a:srgbClr val="595959"/>
                </a:solidFill>
              </a:rPr>
              <a:t>データ可視化・データ分析の重要性を知る</a:t>
            </a:r>
            <a:endParaRPr>
              <a:solidFill>
                <a:srgbClr val="595959"/>
              </a:solidFill>
            </a:endParaRPr>
          </a:p>
          <a:p>
            <a:pPr indent="-254000" lvl="1" marL="685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ja">
                <a:solidFill>
                  <a:srgbClr val="595959"/>
                </a:solidFill>
              </a:rPr>
              <a:t>ハンズオンを通じてデータ可視化/データ分析の流れを体験する</a:t>
            </a:r>
            <a:endParaRPr>
              <a:solidFill>
                <a:srgbClr val="595959"/>
              </a:solidFill>
            </a:endParaRPr>
          </a:p>
          <a:p>
            <a:pPr indent="-254000" lvl="2" marL="10287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ja">
                <a:solidFill>
                  <a:srgbClr val="595959"/>
                </a:solidFill>
              </a:rPr>
              <a:t>SQLを用いたデータ可視化</a:t>
            </a:r>
            <a:endParaRPr>
              <a:solidFill>
                <a:srgbClr val="595959"/>
              </a:solidFill>
            </a:endParaRPr>
          </a:p>
          <a:p>
            <a:pPr indent="-254000" lvl="2" marL="10287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ja">
                <a:solidFill>
                  <a:srgbClr val="595959"/>
                </a:solidFill>
              </a:rPr>
              <a:t>SQLを用いたデータ分析</a:t>
            </a:r>
            <a:endParaRPr>
              <a:solidFill>
                <a:srgbClr val="595959"/>
              </a:solidFill>
            </a:endParaRPr>
          </a:p>
          <a:p>
            <a:pPr indent="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/>
        </p:nvSpPr>
        <p:spPr>
          <a:xfrm>
            <a:off x="346788" y="500075"/>
            <a:ext cx="826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ja" sz="2200"/>
              <a:t>BIツール</a:t>
            </a:r>
            <a:r>
              <a:rPr lang="ja" sz="2200"/>
              <a:t>の例</a:t>
            </a:r>
            <a:endParaRPr sz="1800">
              <a:solidFill>
                <a:srgbClr val="333740"/>
              </a:solidFill>
            </a:endParaRPr>
          </a:p>
        </p:txBody>
      </p:sp>
      <p:sp>
        <p:nvSpPr>
          <p:cNvPr id="253" name="Google Shape;253;p43"/>
          <p:cNvSpPr txBox="1"/>
          <p:nvPr>
            <p:ph type="title"/>
          </p:nvPr>
        </p:nvSpPr>
        <p:spPr>
          <a:xfrm>
            <a:off x="171450" y="108875"/>
            <a:ext cx="76848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ビジネスで使われているツール：BIツールとは、、？</a:t>
            </a: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925" y="2112700"/>
            <a:ext cx="1255600" cy="12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575" y="1410628"/>
            <a:ext cx="2431575" cy="1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7850" y="2961913"/>
            <a:ext cx="2040050" cy="18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600" y="3769064"/>
            <a:ext cx="5087900" cy="723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7124" y="1221037"/>
            <a:ext cx="1740850" cy="17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3"/>
          <p:cNvSpPr txBox="1"/>
          <p:nvPr/>
        </p:nvSpPr>
        <p:spPr>
          <a:xfrm>
            <a:off x="2986475" y="761475"/>
            <a:ext cx="508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コストと必要な機能に応じた選択が必要！</a:t>
            </a:r>
            <a:endParaRPr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228600" y="1815675"/>
            <a:ext cx="64578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ja" sz="3000">
                <a:solidFill>
                  <a:srgbClr val="595959"/>
                </a:solidFill>
              </a:rPr>
              <a:t>そもそも何を可視化するの、、？</a:t>
            </a:r>
            <a:endParaRPr sz="3000"/>
          </a:p>
        </p:txBody>
      </p:sp>
      <p:sp>
        <p:nvSpPr>
          <p:cNvPr id="265" name="Google Shape;265;p44"/>
          <p:cNvSpPr txBox="1"/>
          <p:nvPr>
            <p:ph idx="12" type="sldNum"/>
          </p:nvPr>
        </p:nvSpPr>
        <p:spPr>
          <a:xfrm>
            <a:off x="8507003" y="4953267"/>
            <a:ext cx="6060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66" name="Google Shape;266;p44"/>
          <p:cNvSpPr txBox="1"/>
          <p:nvPr/>
        </p:nvSpPr>
        <p:spPr>
          <a:xfrm>
            <a:off x="2657950" y="2801625"/>
            <a:ext cx="544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UcPeriod"/>
            </a:pPr>
            <a:r>
              <a:rPr lang="ja" sz="2200"/>
              <a:t>KPI を可視化します！</a:t>
            </a:r>
            <a:endParaRPr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idx="12" type="sldNum"/>
          </p:nvPr>
        </p:nvSpPr>
        <p:spPr>
          <a:xfrm>
            <a:off x="6038763" y="3749625"/>
            <a:ext cx="8193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72" name="Google Shape;272;p45"/>
          <p:cNvSpPr txBox="1"/>
          <p:nvPr>
            <p:ph type="title"/>
          </p:nvPr>
        </p:nvSpPr>
        <p:spPr>
          <a:xfrm>
            <a:off x="188640" y="121285"/>
            <a:ext cx="54099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4DFF"/>
              </a:buClr>
              <a:buSzPts val="2100"/>
              <a:buFont typeface="Arial"/>
              <a:buNone/>
            </a:pPr>
            <a:r>
              <a:rPr lang="ja"/>
              <a:t>KPI</a:t>
            </a:r>
            <a:r>
              <a:rPr lang="ja"/>
              <a:t>って何？</a:t>
            </a:r>
            <a:endParaRPr/>
          </a:p>
        </p:txBody>
      </p:sp>
      <p:sp>
        <p:nvSpPr>
          <p:cNvPr id="273" name="Google Shape;273;p45"/>
          <p:cNvSpPr txBox="1"/>
          <p:nvPr>
            <p:ph idx="1" type="body"/>
          </p:nvPr>
        </p:nvSpPr>
        <p:spPr>
          <a:xfrm>
            <a:off x="511350" y="1157800"/>
            <a:ext cx="81366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solidFill>
                  <a:srgbClr val="595959"/>
                </a:solidFill>
              </a:rPr>
              <a:t>Key Performance Indicator（重要業績評価指標）の略称で、</a:t>
            </a:r>
            <a:endParaRPr sz="23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solidFill>
                  <a:srgbClr val="595959"/>
                </a:solidFill>
              </a:rPr>
              <a:t>設定した目標の達成度を表す「中間目標」</a:t>
            </a:r>
            <a:endParaRPr sz="2300">
              <a:solidFill>
                <a:srgbClr val="595959"/>
              </a:solidFill>
            </a:endParaRPr>
          </a:p>
        </p:txBody>
      </p:sp>
      <p:sp>
        <p:nvSpPr>
          <p:cNvPr id="274" name="Google Shape;274;p45"/>
          <p:cNvSpPr txBox="1"/>
          <p:nvPr/>
        </p:nvSpPr>
        <p:spPr>
          <a:xfrm>
            <a:off x="5806325" y="4774200"/>
            <a:ext cx="445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【</a:t>
            </a:r>
            <a:r>
              <a:rPr lang="ja" sz="1200"/>
              <a:t>出典】https://www.kaonavi.jp/dictionary/kpi/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idx="12" type="sldNum"/>
          </p:nvPr>
        </p:nvSpPr>
        <p:spPr>
          <a:xfrm>
            <a:off x="6038763" y="3749625"/>
            <a:ext cx="8193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80" name="Google Shape;280;p46"/>
          <p:cNvSpPr txBox="1"/>
          <p:nvPr>
            <p:ph type="title"/>
          </p:nvPr>
        </p:nvSpPr>
        <p:spPr>
          <a:xfrm>
            <a:off x="188640" y="121285"/>
            <a:ext cx="54099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4DFF"/>
              </a:buClr>
              <a:buSzPts val="2100"/>
              <a:buFont typeface="Arial"/>
              <a:buNone/>
            </a:pPr>
            <a:r>
              <a:rPr lang="ja"/>
              <a:t>KPIって何？</a:t>
            </a:r>
            <a:endParaRPr/>
          </a:p>
        </p:txBody>
      </p:sp>
      <p:sp>
        <p:nvSpPr>
          <p:cNvPr id="281" name="Google Shape;281;p46"/>
          <p:cNvSpPr txBox="1"/>
          <p:nvPr>
            <p:ph idx="1" type="body"/>
          </p:nvPr>
        </p:nvSpPr>
        <p:spPr>
          <a:xfrm>
            <a:off x="171450" y="627300"/>
            <a:ext cx="4632000" cy="14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solidFill>
                  <a:srgbClr val="595959"/>
                </a:solidFill>
              </a:rPr>
              <a:t>例えば、、企業なら</a:t>
            </a:r>
            <a:endParaRPr sz="23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solidFill>
                  <a:srgbClr val="595959"/>
                </a:solidFill>
              </a:rPr>
              <a:t>目標：「利益を最大化する」</a:t>
            </a:r>
            <a:endParaRPr sz="23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595959"/>
              </a:solidFill>
            </a:endParaRPr>
          </a:p>
        </p:txBody>
      </p:sp>
      <p:sp>
        <p:nvSpPr>
          <p:cNvPr id="282" name="Google Shape;282;p46"/>
          <p:cNvSpPr txBox="1"/>
          <p:nvPr>
            <p:ph idx="1" type="body"/>
          </p:nvPr>
        </p:nvSpPr>
        <p:spPr>
          <a:xfrm>
            <a:off x="426250" y="1511050"/>
            <a:ext cx="8717700" cy="27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solidFill>
                  <a:srgbClr val="595959"/>
                </a:solidFill>
              </a:rPr>
              <a:t>簡単な例なら、、</a:t>
            </a:r>
            <a:endParaRPr sz="2300">
              <a:solidFill>
                <a:srgbClr val="595959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Char char="●"/>
            </a:pPr>
            <a:r>
              <a:rPr lang="ja" sz="2300">
                <a:solidFill>
                  <a:srgbClr val="595959"/>
                </a:solidFill>
              </a:rPr>
              <a:t>売上はどれぐらい？       →売上(流通高) </a:t>
            </a:r>
            <a:endParaRPr sz="2300">
              <a:solidFill>
                <a:srgbClr val="595959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Char char="●"/>
            </a:pPr>
            <a:r>
              <a:rPr lang="ja" sz="2300">
                <a:solidFill>
                  <a:srgbClr val="595959"/>
                </a:solidFill>
              </a:rPr>
              <a:t>そのうちの利益の割合はどれぐらい？ →利益率</a:t>
            </a:r>
            <a:endParaRPr sz="2300">
              <a:solidFill>
                <a:srgbClr val="595959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Char char="●"/>
            </a:pPr>
            <a:r>
              <a:rPr lang="ja" sz="2300">
                <a:solidFill>
                  <a:srgbClr val="595959"/>
                </a:solidFill>
              </a:rPr>
              <a:t>どのぐらいの人や会社(顧客)に購入された？ →取引数,購入UU</a:t>
            </a:r>
            <a:endParaRPr sz="2300">
              <a:solidFill>
                <a:srgbClr val="595959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Char char="●"/>
            </a:pPr>
            <a:r>
              <a:rPr lang="ja" sz="2300">
                <a:solidFill>
                  <a:srgbClr val="595959"/>
                </a:solidFill>
              </a:rPr>
              <a:t>業界</a:t>
            </a:r>
            <a:r>
              <a:rPr lang="ja" sz="2300">
                <a:solidFill>
                  <a:srgbClr val="595959"/>
                </a:solidFill>
              </a:rPr>
              <a:t>におけるシェアは？ →シェア率</a:t>
            </a:r>
            <a:endParaRPr sz="23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idx="1" type="body"/>
          </p:nvPr>
        </p:nvSpPr>
        <p:spPr>
          <a:xfrm>
            <a:off x="251222" y="573881"/>
            <a:ext cx="8641500" cy="437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000"/>
              <a:t>利益を上げるには？</a:t>
            </a:r>
            <a:endParaRPr sz="20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100"/>
              </a:spcBef>
              <a:spcAft>
                <a:spcPts val="0"/>
              </a:spcAft>
              <a:buSzPts val="2000"/>
              <a:buChar char="●"/>
            </a:pPr>
            <a:r>
              <a:rPr lang="ja" sz="2000"/>
              <a:t>売り上げ</a:t>
            </a:r>
            <a:endParaRPr sz="2000"/>
          </a:p>
          <a:p>
            <a:pPr indent="-355600" lvl="1" marL="914400" rtl="0" algn="l">
              <a:spcBef>
                <a:spcPts val="1100"/>
              </a:spcBef>
              <a:spcAft>
                <a:spcPts val="0"/>
              </a:spcAft>
              <a:buSzPts val="2000"/>
              <a:buChar char="○"/>
            </a:pPr>
            <a:r>
              <a:rPr lang="ja" sz="2000"/>
              <a:t>サイトに来た人数はどれぐらいか？</a:t>
            </a:r>
            <a:endParaRPr sz="2000"/>
          </a:p>
          <a:p>
            <a:pPr indent="-355600" lvl="1" marL="914400" rtl="0" algn="l">
              <a:spcBef>
                <a:spcPts val="1100"/>
              </a:spcBef>
              <a:spcAft>
                <a:spcPts val="0"/>
              </a:spcAft>
              <a:buSzPts val="2000"/>
              <a:buChar char="○"/>
            </a:pPr>
            <a:r>
              <a:rPr lang="ja" sz="2000"/>
              <a:t>サイトに来て商品ページを開いた人はどれぐらいか？</a:t>
            </a:r>
            <a:endParaRPr sz="2000"/>
          </a:p>
          <a:p>
            <a:pPr indent="-355600" lvl="1" marL="914400" rtl="0" algn="l">
              <a:spcBef>
                <a:spcPts val="1100"/>
              </a:spcBef>
              <a:spcAft>
                <a:spcPts val="0"/>
              </a:spcAft>
              <a:buSzPts val="2000"/>
              <a:buChar char="○"/>
            </a:pPr>
            <a:r>
              <a:rPr lang="ja" sz="2000"/>
              <a:t>何人のお客さんが購入したか？</a:t>
            </a:r>
            <a:endParaRPr sz="2000"/>
          </a:p>
          <a:p>
            <a:pPr indent="-355600" lvl="1" marL="914400" rtl="0" algn="l">
              <a:spcBef>
                <a:spcPts val="1100"/>
              </a:spcBef>
              <a:spcAft>
                <a:spcPts val="0"/>
              </a:spcAft>
              <a:buSzPts val="2000"/>
              <a:buChar char="○"/>
            </a:pPr>
            <a:r>
              <a:rPr lang="ja" sz="2000"/>
              <a:t>キャンセルされた割合は？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ja" sz="2000"/>
              <a:t>利益率</a:t>
            </a:r>
            <a:endParaRPr sz="2000"/>
          </a:p>
          <a:p>
            <a:pPr indent="-355600" lvl="1" marL="914400" rtl="0" algn="l">
              <a:spcBef>
                <a:spcPts val="1100"/>
              </a:spcBef>
              <a:spcAft>
                <a:spcPts val="0"/>
              </a:spcAft>
              <a:buSzPts val="2000"/>
              <a:buChar char="○"/>
            </a:pPr>
            <a:r>
              <a:rPr lang="ja" sz="2000"/>
              <a:t>原価率は？</a:t>
            </a:r>
            <a:endParaRPr sz="2000"/>
          </a:p>
          <a:p>
            <a:pPr indent="-355600" lvl="1" marL="914400" rtl="0" algn="l">
              <a:spcBef>
                <a:spcPts val="1100"/>
              </a:spcBef>
              <a:spcAft>
                <a:spcPts val="0"/>
              </a:spcAft>
              <a:buSzPts val="2000"/>
              <a:buChar char="○"/>
            </a:pPr>
            <a:r>
              <a:rPr lang="ja" sz="2000"/>
              <a:t>コストはどこにかかってる?</a:t>
            </a:r>
            <a:endParaRPr sz="20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7F7F8"/>
              </a:highlight>
            </a:endParaRPr>
          </a:p>
        </p:txBody>
      </p:sp>
      <p:sp>
        <p:nvSpPr>
          <p:cNvPr id="288" name="Google Shape;288;p47"/>
          <p:cNvSpPr txBox="1"/>
          <p:nvPr>
            <p:ph type="title"/>
          </p:nvPr>
        </p:nvSpPr>
        <p:spPr>
          <a:xfrm>
            <a:off x="251520" y="161713"/>
            <a:ext cx="7213200" cy="35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例: Amazon </a:t>
            </a:r>
            <a:r>
              <a:rPr lang="ja"/>
              <a:t>のような ECサイト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type="title"/>
          </p:nvPr>
        </p:nvSpPr>
        <p:spPr>
          <a:xfrm>
            <a:off x="251520" y="161713"/>
            <a:ext cx="7213200" cy="35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KPI</a:t>
            </a:r>
            <a:r>
              <a:rPr lang="ja"/>
              <a:t>にしてみると</a:t>
            </a:r>
            <a:endParaRPr/>
          </a:p>
        </p:txBody>
      </p:sp>
      <p:sp>
        <p:nvSpPr>
          <p:cNvPr id="294" name="Google Shape;294;p48"/>
          <p:cNvSpPr txBox="1"/>
          <p:nvPr>
            <p:ph idx="1" type="body"/>
          </p:nvPr>
        </p:nvSpPr>
        <p:spPr>
          <a:xfrm>
            <a:off x="251222" y="573881"/>
            <a:ext cx="8641500" cy="437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ja" sz="1700">
                <a:solidFill>
                  <a:srgbClr val="000000"/>
                </a:solidFill>
              </a:rPr>
              <a:t>売上高： 全体の収益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ja" sz="1700">
                <a:solidFill>
                  <a:srgbClr val="000000"/>
                </a:solidFill>
              </a:rPr>
              <a:t>地域別売上；どの地域で売れているか？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ja" sz="1700">
                <a:solidFill>
                  <a:srgbClr val="000000"/>
                </a:solidFill>
              </a:rPr>
              <a:t>カテゴリー別売上 ：どのカテゴリーが売れているか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ja" sz="1700">
                <a:solidFill>
                  <a:srgbClr val="000000"/>
                </a:solidFill>
              </a:rPr>
              <a:t>時期（季節、月、週、日）別売上 ：どの時期に売れているか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ja" sz="1700">
                <a:solidFill>
                  <a:srgbClr val="000000"/>
                </a:solidFill>
              </a:rPr>
              <a:t>新規とリピート顧客からの売上比率：新規と既存どちらを重視した施策をしたらいいか？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ja" sz="1700">
                <a:solidFill>
                  <a:srgbClr val="000000"/>
                </a:solidFill>
              </a:rPr>
              <a:t>取引数：どれぐらいの人が購入しているか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ja" sz="1700">
                <a:solidFill>
                  <a:srgbClr val="000000"/>
                </a:solidFill>
              </a:rPr>
              <a:t>取引単価 ：一回/一人あたりどれぐらい買っているか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ja" sz="1700">
                <a:solidFill>
                  <a:srgbClr val="000000"/>
                </a:solidFill>
              </a:rPr>
              <a:t>キャンセル率：購入まで行ったけどキャンセルされた数は、、？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ja" sz="1700">
                <a:solidFill>
                  <a:srgbClr val="000000"/>
                </a:solidFill>
              </a:rPr>
              <a:t>利益率： 売上のうちどれぐらいが利益になるか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ja" sz="1700">
                <a:solidFill>
                  <a:srgbClr val="000000"/>
                </a:solidFill>
              </a:rPr>
              <a:t>広告コスト ：広告コストはどの程度売り上げに対して占めているか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ja" sz="1700">
                <a:solidFill>
                  <a:srgbClr val="000000"/>
                </a:solidFill>
              </a:rPr>
              <a:t>商品カテゴリー別利益率 ：どのカテゴリーが一番利益が高いか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ja" sz="1700">
                <a:solidFill>
                  <a:srgbClr val="000000"/>
                </a:solidFill>
              </a:rPr>
              <a:t>地域別利益率 ：輸送コスト等も含めてどこが一番利益を出せているか？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ja" sz="1700">
                <a:solidFill>
                  <a:srgbClr val="000000"/>
                </a:solidFill>
              </a:rPr>
              <a:t>期間（季節、月、週、日）別利益率 ：いつ施策を打てばいいか？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251520" y="161713"/>
            <a:ext cx="7213200" cy="35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実際の企業の例：サイゼリヤ</a:t>
            </a:r>
            <a:endParaRPr/>
          </a:p>
        </p:txBody>
      </p:sp>
      <p:sp>
        <p:nvSpPr>
          <p:cNvPr id="300" name="Google Shape;300;p49"/>
          <p:cNvSpPr txBox="1"/>
          <p:nvPr>
            <p:ph idx="1" type="body"/>
          </p:nvPr>
        </p:nvSpPr>
        <p:spPr>
          <a:xfrm>
            <a:off x="251222" y="573881"/>
            <a:ext cx="8641500" cy="437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ja" sz="2200">
                <a:solidFill>
                  <a:srgbClr val="000000"/>
                </a:solidFill>
              </a:rPr>
              <a:t>大目的</a:t>
            </a:r>
            <a:r>
              <a:rPr lang="ja" sz="2200">
                <a:solidFill>
                  <a:srgbClr val="000000"/>
                </a:solidFill>
              </a:rPr>
              <a:t>： </a:t>
            </a:r>
            <a:br>
              <a:rPr lang="ja" sz="2200">
                <a:solidFill>
                  <a:srgbClr val="000000"/>
                </a:solidFill>
              </a:rPr>
            </a:br>
            <a:r>
              <a:rPr lang="ja" sz="1500">
                <a:solidFill>
                  <a:srgbClr val="000000"/>
                </a:solidFill>
              </a:rPr>
              <a:t>「</a:t>
            </a:r>
            <a:r>
              <a:rPr lang="ja" sz="1800"/>
              <a:t>コストパフォーマンスに優れた料理の提供を通じた各店舗の売上アップ」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ja" sz="1700">
                <a:solidFill>
                  <a:srgbClr val="000000"/>
                </a:solidFill>
              </a:rPr>
              <a:t>→</a:t>
            </a:r>
            <a:r>
              <a:rPr lang="ja" sz="1800"/>
              <a:t>1人の1時間の生産性が圧倒的に高い状態を作る</a:t>
            </a:r>
            <a:br>
              <a:rPr lang="ja" sz="1700">
                <a:solidFill>
                  <a:srgbClr val="000000"/>
                </a:solidFill>
              </a:rPr>
            </a:br>
            <a:br>
              <a:rPr lang="ja" sz="1700">
                <a:solidFill>
                  <a:srgbClr val="000000"/>
                </a:solidFill>
              </a:rPr>
            </a:br>
            <a:r>
              <a:rPr lang="ja" sz="1700">
                <a:solidFill>
                  <a:srgbClr val="000000"/>
                </a:solidFill>
              </a:rPr>
              <a:t>KPI</a:t>
            </a:r>
            <a:r>
              <a:rPr lang="ja" sz="1700">
                <a:solidFill>
                  <a:srgbClr val="000000"/>
                </a:solidFill>
              </a:rPr>
              <a:t>： </a:t>
            </a:r>
            <a:r>
              <a:rPr lang="ja" sz="2000"/>
              <a:t>従業員1人が1時間で生み出す粗利益を示す「人時生産性」</a:t>
            </a:r>
            <a:endParaRPr sz="25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ja" sz="1700">
                <a:solidFill>
                  <a:srgbClr val="000000"/>
                </a:solidFill>
              </a:rPr>
              <a:t>開店前に1時間費やしていた作業が半分の30分に短縮</a:t>
            </a:r>
            <a:br>
              <a:rPr lang="ja" sz="1700">
                <a:solidFill>
                  <a:srgbClr val="000000"/>
                </a:solidFill>
              </a:rPr>
            </a:b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ja" sz="1700">
                <a:solidFill>
                  <a:srgbClr val="000000"/>
                </a:solidFill>
              </a:rPr>
              <a:t>人時生産性の業界平均：3,000円程度→サイゼリヤ：4,000円</a:t>
            </a:r>
            <a:br>
              <a:rPr lang="ja" sz="1700">
                <a:solidFill>
                  <a:srgbClr val="000000"/>
                </a:solidFill>
              </a:rPr>
            </a:b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ja" sz="1700">
                <a:solidFill>
                  <a:srgbClr val="000000"/>
                </a:solidFill>
              </a:rPr>
              <a:t>コストパフォーマンスに優れた料理の提供＆売り上げアップを実現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</p:txBody>
      </p:sp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101" y="2407451"/>
            <a:ext cx="1467900" cy="14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9"/>
          <p:cNvSpPr txBox="1"/>
          <p:nvPr/>
        </p:nvSpPr>
        <p:spPr>
          <a:xfrm>
            <a:off x="5924750" y="4828025"/>
            <a:ext cx="369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【</a:t>
            </a:r>
            <a:r>
              <a:rPr lang="ja" sz="1200"/>
              <a:t>出典】</a:t>
            </a:r>
            <a:r>
              <a:rPr lang="ja" sz="1200">
                <a:solidFill>
                  <a:schemeClr val="dk1"/>
                </a:solidFill>
              </a:rPr>
              <a:t>https://hrdlab.jp/20200603_kpi007/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>
            <p:ph type="title"/>
          </p:nvPr>
        </p:nvSpPr>
        <p:spPr>
          <a:xfrm>
            <a:off x="251520" y="161713"/>
            <a:ext cx="7213200" cy="35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実際の企業の例：</a:t>
            </a:r>
            <a:r>
              <a:rPr lang="ja"/>
              <a:t>ハウステンボス株式会社</a:t>
            </a:r>
            <a:endParaRPr/>
          </a:p>
        </p:txBody>
      </p:sp>
      <p:sp>
        <p:nvSpPr>
          <p:cNvPr id="308" name="Google Shape;308;p50"/>
          <p:cNvSpPr txBox="1"/>
          <p:nvPr>
            <p:ph idx="1" type="body"/>
          </p:nvPr>
        </p:nvSpPr>
        <p:spPr>
          <a:xfrm>
            <a:off x="251222" y="573881"/>
            <a:ext cx="8641500" cy="437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ja" sz="2200">
                <a:solidFill>
                  <a:srgbClr val="000000"/>
                </a:solidFill>
              </a:rPr>
              <a:t>大目的： </a:t>
            </a:r>
            <a:br>
              <a:rPr lang="ja" sz="2200">
                <a:solidFill>
                  <a:srgbClr val="000000"/>
                </a:solidFill>
              </a:rPr>
            </a:br>
            <a:r>
              <a:rPr lang="ja" sz="2200">
                <a:solidFill>
                  <a:srgbClr val="000000"/>
                </a:solidFill>
              </a:rPr>
              <a:t>			</a:t>
            </a:r>
            <a:r>
              <a:rPr lang="ja" sz="1500">
                <a:solidFill>
                  <a:srgbClr val="000000"/>
                </a:solidFill>
              </a:rPr>
              <a:t>「</a:t>
            </a:r>
            <a:r>
              <a:rPr lang="ja" sz="1800"/>
              <a:t>来場者数の増加</a:t>
            </a:r>
            <a:r>
              <a:rPr lang="ja" sz="1800"/>
              <a:t>」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ja" sz="1700">
                <a:solidFill>
                  <a:srgbClr val="000000"/>
                </a:solidFill>
              </a:rPr>
              <a:t>→</a:t>
            </a:r>
            <a:r>
              <a:rPr lang="ja" sz="1800"/>
              <a:t>多くの『ここにしかないイベント』が開催できている状態をつくる</a:t>
            </a:r>
            <a:br>
              <a:rPr lang="ja" sz="1700">
                <a:solidFill>
                  <a:srgbClr val="000000"/>
                </a:solidFill>
              </a:rPr>
            </a:br>
            <a:br>
              <a:rPr lang="ja" sz="1700">
                <a:solidFill>
                  <a:srgbClr val="000000"/>
                </a:solidFill>
              </a:rPr>
            </a:br>
            <a:r>
              <a:rPr lang="ja" sz="1700">
                <a:solidFill>
                  <a:srgbClr val="000000"/>
                </a:solidFill>
              </a:rPr>
              <a:t>KPI： </a:t>
            </a:r>
            <a:r>
              <a:rPr lang="ja" sz="2000"/>
              <a:t>『オンリーワン・ナンバーワン』のイベント展開数</a:t>
            </a:r>
            <a:endParaRPr sz="25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ja" sz="1700">
                <a:solidFill>
                  <a:srgbClr val="000000"/>
                </a:solidFill>
              </a:rPr>
              <a:t>話題性の高まり</a:t>
            </a:r>
            <a:br>
              <a:rPr lang="ja" sz="1700">
                <a:solidFill>
                  <a:srgbClr val="000000"/>
                </a:solidFill>
              </a:rPr>
            </a:b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ja" sz="1700"/>
              <a:t>入場者数はV字回復。140万人にまで減った来場者数も300万人以上に</a:t>
            </a:r>
            <a:br>
              <a:rPr lang="ja" sz="1700">
                <a:solidFill>
                  <a:srgbClr val="000000"/>
                </a:solidFill>
              </a:rPr>
            </a:br>
            <a:endParaRPr sz="17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ja" sz="1700">
                <a:solidFill>
                  <a:srgbClr val="000000"/>
                </a:solidFill>
              </a:rPr>
              <a:t>→</a:t>
            </a:r>
            <a:r>
              <a:rPr lang="ja" sz="1700">
                <a:solidFill>
                  <a:srgbClr val="000000"/>
                </a:solidFill>
              </a:rPr>
              <a:t>独自性を追求することをKPIに掲げたことで来場者数の増加を実現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</p:txBody>
      </p:sp>
      <p:pic>
        <p:nvPicPr>
          <p:cNvPr id="309" name="Google Shape;3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674" y="0"/>
            <a:ext cx="2259325" cy="150695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 txBox="1"/>
          <p:nvPr/>
        </p:nvSpPr>
        <p:spPr>
          <a:xfrm>
            <a:off x="5924750" y="4828025"/>
            <a:ext cx="369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【出典】</a:t>
            </a:r>
            <a:r>
              <a:rPr lang="ja" sz="1200">
                <a:solidFill>
                  <a:schemeClr val="dk1"/>
                </a:solidFill>
              </a:rPr>
              <a:t>https://hrdlab.jp/20200603_kpi007/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/>
          <p:nvPr>
            <p:ph type="title"/>
          </p:nvPr>
        </p:nvSpPr>
        <p:spPr>
          <a:xfrm>
            <a:off x="251520" y="161713"/>
            <a:ext cx="7213200" cy="35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実際の企業の例：Cyber Agent (Abema TV</a:t>
            </a:r>
            <a:endParaRPr/>
          </a:p>
        </p:txBody>
      </p:sp>
      <p:sp>
        <p:nvSpPr>
          <p:cNvPr id="316" name="Google Shape;316;p51"/>
          <p:cNvSpPr txBox="1"/>
          <p:nvPr>
            <p:ph idx="1" type="body"/>
          </p:nvPr>
        </p:nvSpPr>
        <p:spPr>
          <a:xfrm>
            <a:off x="251222" y="573881"/>
            <a:ext cx="8641500" cy="437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ja" sz="2200">
                <a:solidFill>
                  <a:srgbClr val="000000"/>
                </a:solidFill>
              </a:rPr>
              <a:t>大目的： </a:t>
            </a:r>
            <a:br>
              <a:rPr lang="ja" sz="2200">
                <a:solidFill>
                  <a:srgbClr val="000000"/>
                </a:solidFill>
              </a:rPr>
            </a:br>
            <a:r>
              <a:rPr lang="ja" sz="2200">
                <a:solidFill>
                  <a:srgbClr val="000000"/>
                </a:solidFill>
              </a:rPr>
              <a:t>			</a:t>
            </a:r>
            <a:r>
              <a:rPr lang="ja" sz="1500">
                <a:solidFill>
                  <a:srgbClr val="000000"/>
                </a:solidFill>
              </a:rPr>
              <a:t>「</a:t>
            </a:r>
            <a:r>
              <a:rPr lang="ja" sz="1800"/>
              <a:t>ユーザーの満足度向上</a:t>
            </a:r>
            <a:r>
              <a:rPr lang="ja" sz="1800"/>
              <a:t>」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br>
              <a:rPr lang="ja" sz="1700">
                <a:solidFill>
                  <a:srgbClr val="000000"/>
                </a:solidFill>
              </a:rPr>
            </a:br>
            <a:endParaRPr sz="20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</p:txBody>
      </p:sp>
      <p:pic>
        <p:nvPicPr>
          <p:cNvPr id="317" name="Google Shape;3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550" y="573875"/>
            <a:ext cx="2658175" cy="9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900" y="1593100"/>
            <a:ext cx="6792008" cy="3366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1"/>
          <p:cNvSpPr txBox="1"/>
          <p:nvPr/>
        </p:nvSpPr>
        <p:spPr>
          <a:xfrm>
            <a:off x="5924750" y="4828025"/>
            <a:ext cx="369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【出典】</a:t>
            </a:r>
            <a:r>
              <a:rPr lang="ja" sz="1200">
                <a:solidFill>
                  <a:schemeClr val="dk1"/>
                </a:solidFill>
              </a:rPr>
              <a:t>https://hrdlab.jp/20200603_kpi007/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/>
          <p:nvPr>
            <p:ph type="title"/>
          </p:nvPr>
        </p:nvSpPr>
        <p:spPr>
          <a:xfrm>
            <a:off x="2397000" y="2048550"/>
            <a:ext cx="435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ja" sz="3000">
                <a:solidFill>
                  <a:srgbClr val="595959"/>
                </a:solidFill>
              </a:rPr>
              <a:t>実際にやってみよう！</a:t>
            </a:r>
            <a:endParaRPr sz="3000"/>
          </a:p>
        </p:txBody>
      </p:sp>
      <p:sp>
        <p:nvSpPr>
          <p:cNvPr id="325" name="Google Shape;325;p52"/>
          <p:cNvSpPr txBox="1"/>
          <p:nvPr>
            <p:ph idx="12" type="sldNum"/>
          </p:nvPr>
        </p:nvSpPr>
        <p:spPr>
          <a:xfrm>
            <a:off x="8507003" y="4953267"/>
            <a:ext cx="6060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idx="12" type="sldNum"/>
          </p:nvPr>
        </p:nvSpPr>
        <p:spPr>
          <a:xfrm>
            <a:off x="6038763" y="3749625"/>
            <a:ext cx="8193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29" name="Google Shape;129;p26"/>
          <p:cNvSpPr txBox="1"/>
          <p:nvPr>
            <p:ph type="title"/>
          </p:nvPr>
        </p:nvSpPr>
        <p:spPr>
          <a:xfrm>
            <a:off x="188640" y="121285"/>
            <a:ext cx="54099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4DFF"/>
              </a:buClr>
              <a:buSzPts val="2100"/>
              <a:buFont typeface="Arial"/>
              <a:buNone/>
            </a:pPr>
            <a:r>
              <a:rPr lang="ja"/>
              <a:t>本日の流れ</a:t>
            </a:r>
            <a:endParaRPr/>
          </a:p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188392" y="646586"/>
            <a:ext cx="64812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</a:endParaRPr>
          </a:p>
          <a:p>
            <a:pPr indent="-368300" lvl="0" marL="342900" rtl="0" algn="l">
              <a:spcBef>
                <a:spcPts val="1100"/>
              </a:spcBef>
              <a:spcAft>
                <a:spcPts val="0"/>
              </a:spcAft>
              <a:buSzPts val="1800"/>
              <a:buFont typeface="IBM Plex Sans"/>
              <a:buAutoNum type="arabicPeriod"/>
            </a:pPr>
            <a:r>
              <a:rPr lang="ja" sz="2200">
                <a:solidFill>
                  <a:srgbClr val="595959"/>
                </a:solidFill>
              </a:rPr>
              <a:t>Introduction</a:t>
            </a:r>
            <a:endParaRPr sz="2200">
              <a:solidFill>
                <a:srgbClr val="595959"/>
              </a:solidFill>
            </a:endParaRPr>
          </a:p>
          <a:p>
            <a:pPr indent="-368300" lvl="0" marL="342900" rtl="0" algn="l">
              <a:spcBef>
                <a:spcPts val="1100"/>
              </a:spcBef>
              <a:spcAft>
                <a:spcPts val="0"/>
              </a:spcAft>
              <a:buSzPts val="1800"/>
              <a:buFont typeface="IBM Plex Sans"/>
              <a:buAutoNum type="arabicPeriod"/>
            </a:pPr>
            <a:r>
              <a:rPr lang="ja" sz="2200">
                <a:solidFill>
                  <a:srgbClr val="595959"/>
                </a:solidFill>
              </a:rPr>
              <a:t>データの可視化</a:t>
            </a:r>
            <a:r>
              <a:rPr lang="ja" sz="2200">
                <a:solidFill>
                  <a:srgbClr val="595959"/>
                </a:solidFill>
              </a:rPr>
              <a:t>の重要性について</a:t>
            </a:r>
            <a:endParaRPr sz="2200">
              <a:solidFill>
                <a:srgbClr val="595959"/>
              </a:solidFill>
            </a:endParaRPr>
          </a:p>
          <a:p>
            <a:pPr indent="-368300" lvl="0" marL="342900" rtl="0" algn="l">
              <a:spcBef>
                <a:spcPts val="1100"/>
              </a:spcBef>
              <a:spcAft>
                <a:spcPts val="0"/>
              </a:spcAft>
              <a:buSzPts val="1800"/>
              <a:buFont typeface="IBM Plex Sans"/>
              <a:buAutoNum type="arabicPeriod"/>
            </a:pPr>
            <a:r>
              <a:rPr lang="ja" sz="2200">
                <a:solidFill>
                  <a:srgbClr val="595959"/>
                </a:solidFill>
              </a:rPr>
              <a:t>可視化の手法について</a:t>
            </a:r>
            <a:endParaRPr sz="2200">
              <a:solidFill>
                <a:srgbClr val="595959"/>
              </a:solidFill>
            </a:endParaRPr>
          </a:p>
          <a:p>
            <a:pPr indent="-368300" lvl="0" marL="342900" rtl="0" algn="l">
              <a:spcBef>
                <a:spcPts val="1100"/>
              </a:spcBef>
              <a:spcAft>
                <a:spcPts val="0"/>
              </a:spcAft>
              <a:buSzPts val="1800"/>
              <a:buFont typeface="IBM Plex Sans"/>
              <a:buAutoNum type="arabicPeriod"/>
            </a:pPr>
            <a:r>
              <a:rPr lang="ja" sz="2200">
                <a:solidFill>
                  <a:srgbClr val="595959"/>
                </a:solidFill>
              </a:rPr>
              <a:t>KPIとは</a:t>
            </a:r>
            <a:endParaRPr sz="2200">
              <a:solidFill>
                <a:srgbClr val="595959"/>
              </a:solidFill>
            </a:endParaRPr>
          </a:p>
          <a:p>
            <a:pPr indent="-368300" lvl="0" marL="342900" rtl="0" algn="l">
              <a:spcBef>
                <a:spcPts val="1100"/>
              </a:spcBef>
              <a:spcAft>
                <a:spcPts val="0"/>
              </a:spcAft>
              <a:buSzPts val="1800"/>
              <a:buFont typeface="IBM Plex Sans"/>
              <a:buAutoNum type="arabicPeriod"/>
            </a:pPr>
            <a:r>
              <a:rPr lang="ja" sz="2200">
                <a:solidFill>
                  <a:srgbClr val="595959"/>
                </a:solidFill>
              </a:rPr>
              <a:t>本日</a:t>
            </a:r>
            <a:r>
              <a:rPr lang="ja" sz="2200">
                <a:solidFill>
                  <a:srgbClr val="595959"/>
                </a:solidFill>
              </a:rPr>
              <a:t>扱</a:t>
            </a:r>
            <a:r>
              <a:rPr lang="ja" sz="2200">
                <a:solidFill>
                  <a:srgbClr val="595959"/>
                </a:solidFill>
              </a:rPr>
              <a:t>うデータについて</a:t>
            </a:r>
            <a:endParaRPr sz="2200">
              <a:solidFill>
                <a:srgbClr val="595959"/>
              </a:solidFill>
            </a:endParaRPr>
          </a:p>
          <a:p>
            <a:pPr indent="-368300" lvl="0" marL="342900" rtl="0" algn="l">
              <a:spcBef>
                <a:spcPts val="1100"/>
              </a:spcBef>
              <a:spcAft>
                <a:spcPts val="0"/>
              </a:spcAft>
              <a:buSzPts val="1800"/>
              <a:buAutoNum type="arabicPeriod"/>
            </a:pPr>
            <a:r>
              <a:rPr lang="ja" sz="2200">
                <a:solidFill>
                  <a:srgbClr val="595959"/>
                </a:solidFill>
              </a:rPr>
              <a:t>演習</a:t>
            </a:r>
            <a:endParaRPr sz="2200">
              <a:solidFill>
                <a:srgbClr val="595959"/>
              </a:solidFill>
            </a:endParaRPr>
          </a:p>
          <a:p>
            <a:pPr indent="-368300" lvl="0" marL="342900" rtl="0" algn="l">
              <a:spcBef>
                <a:spcPts val="1100"/>
              </a:spcBef>
              <a:spcAft>
                <a:spcPts val="0"/>
              </a:spcAft>
              <a:buSzPts val="1800"/>
              <a:buAutoNum type="arabicPeriod"/>
            </a:pPr>
            <a:r>
              <a:rPr lang="ja" sz="2200">
                <a:solidFill>
                  <a:srgbClr val="595959"/>
                </a:solidFill>
              </a:rPr>
              <a:t>Q&amp;A</a:t>
            </a:r>
            <a:endParaRPr sz="2200">
              <a:solidFill>
                <a:srgbClr val="595959"/>
              </a:solidFill>
            </a:endParaRPr>
          </a:p>
          <a:p>
            <a:pPr indent="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228600" y="1815675"/>
            <a:ext cx="71127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ja" sz="3000"/>
              <a:t>データの可視化(Data Visualization)</a:t>
            </a:r>
            <a:endParaRPr sz="3000"/>
          </a:p>
          <a:p>
            <a:pPr indent="0" lvl="0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ja" sz="3000"/>
              <a:t>ってなんで大事なの？</a:t>
            </a:r>
            <a:endParaRPr sz="3000"/>
          </a:p>
        </p:txBody>
      </p:sp>
      <p:sp>
        <p:nvSpPr>
          <p:cNvPr id="136" name="Google Shape;136;p27"/>
          <p:cNvSpPr txBox="1"/>
          <p:nvPr>
            <p:ph idx="12" type="sldNum"/>
          </p:nvPr>
        </p:nvSpPr>
        <p:spPr>
          <a:xfrm>
            <a:off x="8507003" y="4953267"/>
            <a:ext cx="6060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idx="12" type="sldNum"/>
          </p:nvPr>
        </p:nvSpPr>
        <p:spPr>
          <a:xfrm>
            <a:off x="6038763" y="3749625"/>
            <a:ext cx="8193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43" name="Google Shape;143;p28"/>
          <p:cNvSpPr txBox="1"/>
          <p:nvPr>
            <p:ph type="title"/>
          </p:nvPr>
        </p:nvSpPr>
        <p:spPr>
          <a:xfrm>
            <a:off x="188640" y="121285"/>
            <a:ext cx="54099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4DFF"/>
              </a:buClr>
              <a:buSzPts val="2100"/>
              <a:buFont typeface="Arial"/>
              <a:buNone/>
            </a:pPr>
            <a:r>
              <a:rPr lang="ja"/>
              <a:t>そもそものお話を簡単に Q &amp; A</a:t>
            </a:r>
            <a:endParaRPr/>
          </a:p>
        </p:txBody>
      </p:sp>
      <p:sp>
        <p:nvSpPr>
          <p:cNvPr id="144" name="Google Shape;144;p28"/>
          <p:cNvSpPr txBox="1"/>
          <p:nvPr>
            <p:ph idx="1" type="body"/>
          </p:nvPr>
        </p:nvSpPr>
        <p:spPr>
          <a:xfrm>
            <a:off x="251222" y="733508"/>
            <a:ext cx="8641500" cy="4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ja" sz="1500"/>
              <a:t>Q. そもそもデータ活用とは？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ja" sz="1500"/>
              <a:t>A. データを蓄積することのみに留まらず，データに基づいた意思決定やシステム構築を行うこと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ja" sz="1500"/>
              <a:t>Q. データ活用の目的は？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ja" sz="1500"/>
              <a:t>A. ビジネスにおいて競争力を維持・向上させるため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ja" sz="1500"/>
              <a:t>Q. 例えば？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ja" sz="1500"/>
              <a:t>A. 一般的に行われているものは以下</a:t>
            </a:r>
            <a:endParaRPr sz="1500"/>
          </a:p>
          <a:p>
            <a:pPr indent="-266700" lvl="1" marL="431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ja" sz="1500"/>
              <a:t>小売店が過去の売上を参考に仕入れ量を調節する</a:t>
            </a:r>
            <a:endParaRPr sz="1500"/>
          </a:p>
          <a:p>
            <a:pPr indent="-266700" lvl="1" marL="431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ja" sz="1500"/>
              <a:t>地域の人流データから店舗の出店場所を決める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ja" sz="1500"/>
              <a:t>Q. データ活用が最近になって活発化してきた理由は？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ja" sz="1500"/>
              <a:t>A. 情報通信技術 (ICT) の発展・ビジネスへの普及</a:t>
            </a:r>
            <a:endParaRPr sz="1500"/>
          </a:p>
          <a:p>
            <a:pPr indent="-266700" lvl="1" marL="431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ja" sz="1500"/>
              <a:t>高速かつ大容量な通信</a:t>
            </a:r>
            <a:endParaRPr sz="1500"/>
          </a:p>
          <a:p>
            <a:pPr indent="-266700" lvl="1" marL="431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ja" sz="1500"/>
              <a:t>大規模な計算を可能にする演算性能</a:t>
            </a:r>
            <a:endParaRPr sz="1500"/>
          </a:p>
        </p:txBody>
      </p:sp>
      <p:sp>
        <p:nvSpPr>
          <p:cNvPr id="145" name="Google Shape;145;p28"/>
          <p:cNvSpPr txBox="1"/>
          <p:nvPr/>
        </p:nvSpPr>
        <p:spPr>
          <a:xfrm>
            <a:off x="4855250" y="117100"/>
            <a:ext cx="21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第一回講義より。。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idx="12" type="sldNum"/>
          </p:nvPr>
        </p:nvSpPr>
        <p:spPr>
          <a:xfrm>
            <a:off x="6038763" y="3749625"/>
            <a:ext cx="8193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51" name="Google Shape;151;p29"/>
          <p:cNvSpPr txBox="1"/>
          <p:nvPr>
            <p:ph type="title"/>
          </p:nvPr>
        </p:nvSpPr>
        <p:spPr>
          <a:xfrm>
            <a:off x="188640" y="121285"/>
            <a:ext cx="54099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4DFF"/>
              </a:buClr>
              <a:buSzPts val="2100"/>
              <a:buFont typeface="Arial"/>
              <a:buNone/>
            </a:pPr>
            <a:r>
              <a:rPr lang="ja"/>
              <a:t>データ</a:t>
            </a:r>
            <a:r>
              <a:rPr lang="ja"/>
              <a:t>活用の流れ</a:t>
            </a:r>
            <a:endParaRPr/>
          </a:p>
        </p:txBody>
      </p:sp>
      <p:pic>
        <p:nvPicPr>
          <p:cNvPr descr="グラフィカル ユーザー インターフェイス が含まれている画像&#10;&#10;自動的に生成された説明" id="152" name="Google Shape;15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083" y="1170893"/>
            <a:ext cx="7897832" cy="343510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 txBox="1"/>
          <p:nvPr/>
        </p:nvSpPr>
        <p:spPr>
          <a:xfrm>
            <a:off x="6246186" y="4797122"/>
            <a:ext cx="2538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ja" sz="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【出典】 https://www.nicpartners.co.jp/report/92269/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9"/>
          <p:cNvSpPr/>
          <p:nvPr/>
        </p:nvSpPr>
        <p:spPr>
          <a:xfrm>
            <a:off x="6458650" y="871550"/>
            <a:ext cx="2577300" cy="3732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29"/>
          <p:cNvCxnSpPr>
            <a:endCxn id="154" idx="1"/>
          </p:cNvCxnSpPr>
          <p:nvPr/>
        </p:nvCxnSpPr>
        <p:spPr>
          <a:xfrm>
            <a:off x="5386787" y="918933"/>
            <a:ext cx="1449300" cy="499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29"/>
          <p:cNvSpPr txBox="1"/>
          <p:nvPr/>
        </p:nvSpPr>
        <p:spPr>
          <a:xfrm>
            <a:off x="3594150" y="621550"/>
            <a:ext cx="15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今回はここ！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6038763" y="3749625"/>
            <a:ext cx="8193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62" name="Google Shape;162;p30"/>
          <p:cNvSpPr txBox="1"/>
          <p:nvPr>
            <p:ph type="title"/>
          </p:nvPr>
        </p:nvSpPr>
        <p:spPr>
          <a:xfrm>
            <a:off x="188640" y="121285"/>
            <a:ext cx="54099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4DFF"/>
              </a:buClr>
              <a:buSzPts val="2100"/>
              <a:buFont typeface="Arial"/>
              <a:buNone/>
            </a:pPr>
            <a:r>
              <a:rPr lang="ja"/>
              <a:t>データの可視化って何？</a:t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511350" y="1157800"/>
            <a:ext cx="81366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595959"/>
                </a:solidFill>
              </a:rPr>
              <a:t>数値などのデータを</a:t>
            </a:r>
            <a:r>
              <a:rPr b="1" lang="ja" sz="1800">
                <a:solidFill>
                  <a:srgbClr val="595959"/>
                </a:solidFill>
              </a:rPr>
              <a:t>グラフ・図・チャート・イラスト</a:t>
            </a:r>
            <a:r>
              <a:rPr lang="ja" sz="1800">
                <a:solidFill>
                  <a:srgbClr val="595959"/>
                </a:solidFill>
              </a:rPr>
              <a:t>といった形で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595959"/>
                </a:solidFill>
              </a:rPr>
              <a:t>「</a:t>
            </a:r>
            <a:r>
              <a:rPr b="1" lang="ja" sz="1800">
                <a:solidFill>
                  <a:srgbClr val="FF0000"/>
                </a:solidFill>
              </a:rPr>
              <a:t>見える化</a:t>
            </a:r>
            <a:r>
              <a:rPr lang="ja" sz="1800">
                <a:solidFill>
                  <a:srgbClr val="595959"/>
                </a:solidFill>
              </a:rPr>
              <a:t>」し、情報の理解促進や、</a:t>
            </a:r>
            <a:r>
              <a:rPr b="1" lang="ja" sz="1800">
                <a:solidFill>
                  <a:srgbClr val="FF0000"/>
                </a:solidFill>
              </a:rPr>
              <a:t>新しい法則・傾向の発見</a:t>
            </a:r>
            <a:r>
              <a:rPr lang="ja" sz="1800">
                <a:solidFill>
                  <a:srgbClr val="595959"/>
                </a:solidFill>
              </a:rPr>
              <a:t>を促すこと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251520" y="161713"/>
            <a:ext cx="7213200" cy="35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このデータから何を読み取れますか、、？</a:t>
            </a:r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400" y="646700"/>
            <a:ext cx="7074473" cy="41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/>
        </p:nvSpPr>
        <p:spPr>
          <a:xfrm>
            <a:off x="4234050" y="4851725"/>
            <a:ext cx="490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【出典】https://www.youtube.com/watch?v=1-Bc1qp04NI&amp;t=63s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251520" y="161713"/>
            <a:ext cx="7213200" cy="35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人間は文字列や数字データに弱い、、</a:t>
            </a: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968000"/>
            <a:ext cx="7647918" cy="38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2"/>
          <p:cNvSpPr txBox="1"/>
          <p:nvPr/>
        </p:nvSpPr>
        <p:spPr>
          <a:xfrm>
            <a:off x="4234050" y="4851725"/>
            <a:ext cx="490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【出典】</a:t>
            </a:r>
            <a:r>
              <a:rPr lang="ja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https://www.youtube.com/watch?v=1-Bc1qp04NI&amp;t=63s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0_wht_background_2019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